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62" r:id="rId5"/>
    <p:sldId id="266" r:id="rId6"/>
    <p:sldId id="267" r:id="rId7"/>
    <p:sldId id="275" r:id="rId8"/>
    <p:sldId id="264" r:id="rId9"/>
    <p:sldId id="259" r:id="rId10"/>
    <p:sldId id="273" r:id="rId11"/>
    <p:sldId id="260" r:id="rId12"/>
    <p:sldId id="268" r:id="rId13"/>
    <p:sldId id="271" r:id="rId14"/>
    <p:sldId id="270" r:id="rId15"/>
    <p:sldId id="272" r:id="rId16"/>
    <p:sldId id="269" r:id="rId17"/>
    <p:sldId id="265" r:id="rId18"/>
    <p:sldId id="274" r:id="rId19"/>
    <p:sldId id="276" r:id="rId20"/>
    <p:sldId id="261" r:id="rId21"/>
  </p:sldIdLst>
  <p:sldSz cx="12192000" cy="6858000"/>
  <p:notesSz cx="6858000" cy="9144000"/>
  <p:embeddedFontLst>
    <p:embeddedFont>
      <p:font typeface="Georgia" panose="02040502050405020303" pitchFamily="18" charset="0"/>
      <p:regular r:id="rId23"/>
      <p:bold r:id="rId24"/>
      <p:italic r:id="rId25"/>
      <p:boldItalic r:id="rId26"/>
    </p:embeddedFont>
    <p:embeddedFont>
      <p:font typeface="Libre Franklin Thin" panose="020F0302020204030204" pitchFamily="34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5" roundtripDataSignature="AMtx7mhbTGx02XNOyeQtdPeF0XpYMldNf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694"/>
  </p:normalViewPr>
  <p:slideViewPr>
    <p:cSldViewPr snapToGrid="0" snapToObjects="1">
      <p:cViewPr varScale="1">
        <p:scale>
          <a:sx n="109" d="100"/>
          <a:sy n="109" d="100"/>
        </p:scale>
        <p:origin x="216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customschemas.google.com/relationships/presentationmetadata" Target="metadata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10.73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38.52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12.77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24575,'0'11'0,"0"-1"0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29.3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24575,'0'4'0,"0"0"0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37.6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38.52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10.73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12.77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24575,'0'11'0,"0"-1"0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29.3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1 24575,'0'4'0,"0"0"0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08-25T19:42:37.669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1 0 24575,'0'0'0</inkml:trace>
</inkml:ink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5484534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98445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74510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2633403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0810607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8"/>
          <p:cNvSpPr txBox="1">
            <a:spLocks noGrp="1"/>
          </p:cNvSpPr>
          <p:nvPr>
            <p:ph type="title"/>
          </p:nvPr>
        </p:nvSpPr>
        <p:spPr>
          <a:xfrm>
            <a:off x="6445843" y="2708276"/>
            <a:ext cx="543229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ibre Franklin Thin"/>
              <a:buNone/>
              <a:defRPr sz="5400">
                <a:solidFill>
                  <a:srgbClr val="C00000"/>
                </a:solidFill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pic>
        <p:nvPicPr>
          <p:cNvPr id="18" name="Google Shape;18;p8"/>
          <p:cNvPicPr preferRelativeResize="0"/>
          <p:nvPr/>
        </p:nvPicPr>
        <p:blipFill rotWithShape="1">
          <a:blip r:embed="rId2">
            <a:alphaModFix/>
          </a:blip>
          <a:srcRect l="-166" t="-159"/>
          <a:stretch/>
        </p:blipFill>
        <p:spPr>
          <a:xfrm>
            <a:off x="-65314" y="-73026"/>
            <a:ext cx="6511157" cy="6941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8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8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l="27968" r="28822" b="33043"/>
          <a:stretch/>
        </p:blipFill>
        <p:spPr>
          <a:xfrm>
            <a:off x="11159389" y="63500"/>
            <a:ext cx="889000" cy="153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Text,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9"/>
          <p:cNvSpPr txBox="1">
            <a:spLocks noGrp="1"/>
          </p:cNvSpPr>
          <p:nvPr>
            <p:ph type="title"/>
          </p:nvPr>
        </p:nvSpPr>
        <p:spPr>
          <a:xfrm>
            <a:off x="3143250" y="365125"/>
            <a:ext cx="5848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9"/>
          <p:cNvSpPr txBox="1">
            <a:spLocks noGrp="1"/>
          </p:cNvSpPr>
          <p:nvPr>
            <p:ph type="body" idx="1"/>
          </p:nvPr>
        </p:nvSpPr>
        <p:spPr>
          <a:xfrm>
            <a:off x="3143250" y="1825625"/>
            <a:ext cx="58483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1800"/>
              <a:buChar char="•"/>
              <a:defRPr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4" name="Google Shape;24;p9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clusion">
  <p:cSld name="Conclusion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10"/>
          <p:cNvPicPr preferRelativeResize="0"/>
          <p:nvPr/>
        </p:nvPicPr>
        <p:blipFill rotWithShape="1">
          <a:blip r:embed="rId2">
            <a:alphaModFix/>
          </a:blip>
          <a:srcRect l="-166" t="-159"/>
          <a:stretch/>
        </p:blipFill>
        <p:spPr>
          <a:xfrm>
            <a:off x="0" y="-41957"/>
            <a:ext cx="6511157" cy="6941912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10"/>
          <p:cNvSpPr txBox="1">
            <a:spLocks noGrp="1"/>
          </p:cNvSpPr>
          <p:nvPr>
            <p:ph type="body" idx="1"/>
          </p:nvPr>
        </p:nvSpPr>
        <p:spPr>
          <a:xfrm>
            <a:off x="6511157" y="3400106"/>
            <a:ext cx="5086350" cy="2190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82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4000"/>
              <a:buChar char="•"/>
              <a:defRPr sz="4000"/>
            </a:lvl1pPr>
            <a:lvl2pPr marL="914400" lvl="1" indent="-431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10"/>
          <p:cNvSpPr txBox="1">
            <a:spLocks noGrp="1"/>
          </p:cNvSpPr>
          <p:nvPr>
            <p:ph type="title"/>
          </p:nvPr>
        </p:nvSpPr>
        <p:spPr>
          <a:xfrm>
            <a:off x="6511157" y="1771706"/>
            <a:ext cx="5086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ibre Franklin Thin"/>
              <a:buNone/>
              <a:defRPr sz="5400">
                <a:solidFill>
                  <a:srgbClr val="C00000"/>
                </a:solidFill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" name="Google Shape;29;p10" descr="Logo, company nam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only">
  <p:cSld name="Text 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 txBox="1">
            <a:spLocks noGrp="1"/>
          </p:cNvSpPr>
          <p:nvPr>
            <p:ph type="body" idx="1"/>
          </p:nvPr>
        </p:nvSpPr>
        <p:spPr>
          <a:xfrm>
            <a:off x="3228975" y="909637"/>
            <a:ext cx="5734050" cy="503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82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4000"/>
              <a:buChar char="•"/>
              <a:defRPr sz="4000"/>
            </a:lvl1pPr>
            <a:lvl2pPr marL="914400" lvl="1" indent="-457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 sz="3600">
                <a:solidFill>
                  <a:schemeClr val="dk1"/>
                </a:solidFill>
              </a:defRPr>
            </a:lvl2pPr>
            <a:lvl3pPr marL="1371600" lvl="2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1F3864"/>
              </a:buClr>
              <a:buSzPts val="2800"/>
              <a:buChar char="•"/>
              <a:defRPr sz="2800">
                <a:solidFill>
                  <a:srgbClr val="1F3864"/>
                </a:solidFill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 dirty="0"/>
          </a:p>
        </p:txBody>
      </p:sp>
      <p:pic>
        <p:nvPicPr>
          <p:cNvPr id="32" name="Google Shape;32;p11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11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27968" r="28822" b="33043"/>
          <a:stretch/>
        </p:blipFill>
        <p:spPr>
          <a:xfrm>
            <a:off x="11159389" y="63500"/>
            <a:ext cx="889000" cy="1530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 only">
  <p:cSld name="Title and Image only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2"/>
          <p:cNvSpPr txBox="1">
            <a:spLocks noGrp="1"/>
          </p:cNvSpPr>
          <p:nvPr>
            <p:ph type="title"/>
          </p:nvPr>
        </p:nvSpPr>
        <p:spPr>
          <a:xfrm>
            <a:off x="3143250" y="365125"/>
            <a:ext cx="5848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ibre Franklin Thin"/>
              <a:buNone/>
              <a:defRPr>
                <a:solidFill>
                  <a:srgbClr val="C00000"/>
                </a:solidFill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12"/>
          <p:cNvSpPr>
            <a:spLocks noGrp="1"/>
          </p:cNvSpPr>
          <p:nvPr>
            <p:ph type="pic" idx="2"/>
          </p:nvPr>
        </p:nvSpPr>
        <p:spPr>
          <a:xfrm>
            <a:off x="3143250" y="1884363"/>
            <a:ext cx="5848350" cy="4338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37" name="Google Shape;37;p12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Imag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>
            <a:spLocks noGrp="1"/>
          </p:cNvSpPr>
          <p:nvPr>
            <p:ph type="pic" idx="2"/>
          </p:nvPr>
        </p:nvSpPr>
        <p:spPr>
          <a:xfrm>
            <a:off x="3771899" y="901303"/>
            <a:ext cx="4648201" cy="50553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4000"/>
              <a:buFont typeface="Arial"/>
              <a:buNone/>
              <a:defRPr sz="4000" b="0" i="0" u="none" strike="noStrike" cap="non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pic>
        <p:nvPicPr>
          <p:cNvPr id="40" name="Google Shape;40;p13" descr="Logo, company name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t="67222"/>
          <a:stretch/>
        </p:blipFill>
        <p:spPr>
          <a:xfrm>
            <a:off x="9990989" y="5972175"/>
            <a:ext cx="2057400" cy="74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7"/>
          <p:cNvSpPr txBox="1">
            <a:spLocks noGrp="1"/>
          </p:cNvSpPr>
          <p:nvPr>
            <p:ph type="title"/>
          </p:nvPr>
        </p:nvSpPr>
        <p:spPr>
          <a:xfrm>
            <a:off x="3143250" y="365125"/>
            <a:ext cx="584835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ibre Franklin Thin"/>
              <a:buNone/>
              <a:defRPr sz="5400" b="0" i="0" u="none" strike="noStrike" cap="none">
                <a:solidFill>
                  <a:srgbClr val="C00000"/>
                </a:solidFill>
                <a:latin typeface="Libre Franklin Thin"/>
                <a:ea typeface="Libre Franklin Thin"/>
                <a:cs typeface="Libre Franklin Thin"/>
                <a:sym typeface="Libre Franklin Thin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7"/>
          <p:cNvSpPr txBox="1">
            <a:spLocks noGrp="1"/>
          </p:cNvSpPr>
          <p:nvPr>
            <p:ph type="body" idx="1"/>
          </p:nvPr>
        </p:nvSpPr>
        <p:spPr>
          <a:xfrm>
            <a:off x="3143250" y="1825625"/>
            <a:ext cx="584835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82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ts val="4000"/>
              <a:buFont typeface="Arial"/>
              <a:buChar char="•"/>
              <a:defRPr sz="4000" b="0" i="0" u="none" strike="noStrike" cap="none">
                <a:solidFill>
                  <a:srgbClr val="1F3864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318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2" name="Google Shape;12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Georgia" panose="02040502050405020303" pitchFamily="18" charset="0"/>
          <a:ea typeface="Georgia" panose="02040502050405020303" pitchFamily="18" charset="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5400" b="0" i="0" u="none" strike="noStrike" cap="none">
          <a:solidFill>
            <a:srgbClr val="C00000"/>
          </a:solidFill>
          <a:latin typeface="Libre Franklin Thin"/>
          <a:ea typeface="Libre Franklin Thin"/>
          <a:cs typeface="Arial"/>
          <a:sym typeface="Libre Franklin Thin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guru99.com/linux-commands-cheat-sheet.htm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aconda.com/downloa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ustomXml" Target="../ink/ink5.xml"/><Relationship Id="rId3" Type="http://schemas.openxmlformats.org/officeDocument/2006/relationships/image" Target="../media/image6.png"/><Relationship Id="rId7" Type="http://schemas.openxmlformats.org/officeDocument/2006/relationships/customXml" Target="../ink/ink4.xml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5" Type="http://schemas.openxmlformats.org/officeDocument/2006/relationships/image" Target="../media/image7.png"/><Relationship Id="rId4" Type="http://schemas.openxmlformats.org/officeDocument/2006/relationships/customXml" Target="../ink/ink2.xml"/><Relationship Id="rId9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customXml" Target="../ink/ink9.xml"/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.xml"/><Relationship Id="rId5" Type="http://schemas.openxmlformats.org/officeDocument/2006/relationships/image" Target="../media/image9.png"/><Relationship Id="rId10" Type="http://schemas.openxmlformats.org/officeDocument/2006/relationships/image" Target="../media/image11.png"/><Relationship Id="rId4" Type="http://schemas.openxmlformats.org/officeDocument/2006/relationships/customXml" Target="../ink/ink7.xml"/><Relationship Id="rId9" Type="http://schemas.openxmlformats.org/officeDocument/2006/relationships/customXml" Target="../ink/ink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"/>
          <p:cNvSpPr txBox="1">
            <a:spLocks noGrp="1"/>
          </p:cNvSpPr>
          <p:nvPr>
            <p:ph type="title"/>
          </p:nvPr>
        </p:nvSpPr>
        <p:spPr>
          <a:xfrm>
            <a:off x="5974081" y="461554"/>
            <a:ext cx="6139184" cy="36071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ibre Franklin Thin"/>
              <a:buNone/>
            </a:pPr>
            <a:r>
              <a:rPr lang="en-US" sz="4800" dirty="0">
                <a:latin typeface="Georgia"/>
                <a:ea typeface="Georgia"/>
                <a:cs typeface="Georgia"/>
                <a:sym typeface="Georgia"/>
              </a:rPr>
              <a:t>VADSTI Spring 25</a:t>
            </a:r>
            <a:br>
              <a:rPr lang="en-US" dirty="0">
                <a:latin typeface="Georgia"/>
                <a:ea typeface="Georgia"/>
                <a:cs typeface="Georgia"/>
                <a:sym typeface="Georgia"/>
              </a:rPr>
            </a:br>
            <a:br>
              <a:rPr lang="en-US" dirty="0">
                <a:latin typeface="Georgia"/>
                <a:ea typeface="Georgia"/>
                <a:cs typeface="Georgia"/>
                <a:sym typeface="Georgia"/>
              </a:rPr>
            </a:br>
            <a:r>
              <a:rPr lang="en-US" sz="4400" dirty="0">
                <a:solidFill>
                  <a:schemeClr val="accent1"/>
                </a:solidFill>
                <a:latin typeface="Georgia"/>
                <a:ea typeface="Georgia"/>
                <a:cs typeface="Georgia"/>
                <a:sym typeface="Georgia"/>
              </a:rPr>
              <a:t>Setting The Working Environment For Mac</a:t>
            </a:r>
            <a:endParaRPr dirty="0">
              <a:solidFill>
                <a:schemeClr val="accen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E4168-8F3C-3D43-8974-6BDB0BFB9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523" y="365125"/>
            <a:ext cx="8650077" cy="1325563"/>
          </a:xfrm>
        </p:spPr>
        <p:txBody>
          <a:bodyPr/>
          <a:lstStyle/>
          <a:p>
            <a:r>
              <a:rPr lang="en-US" dirty="0"/>
              <a:t>Basic Git Commands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8F7E41-33D7-CB4D-A19D-B70833C2FA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1523" y="1825625"/>
            <a:ext cx="11512626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rgbClr val="0070C0"/>
                </a:solidFill>
                <a:hlinkClick r:id="rId2"/>
              </a:rPr>
              <a:t>https://www.guru99.com/linux-commands-cheat-sheet.html</a:t>
            </a:r>
            <a:endParaRPr lang="en-US" dirty="0">
              <a:solidFill>
                <a:srgbClr val="0070C0"/>
              </a:solidFill>
            </a:endParaRPr>
          </a:p>
          <a:p>
            <a:endParaRPr lang="en-US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 cd  </a:t>
            </a:r>
            <a:r>
              <a:rPr lang="en-US" sz="1800" dirty="0">
                <a:solidFill>
                  <a:srgbClr val="0070C0"/>
                </a:solidFill>
                <a:sym typeface="Wingdings" pitchFamily="2" charset="2"/>
              </a:rPr>
              <a:t> </a:t>
            </a:r>
            <a:r>
              <a:rPr lang="en-US" sz="2800" dirty="0">
                <a:solidFill>
                  <a:schemeClr val="tx1"/>
                </a:solidFill>
              </a:rPr>
              <a:t>Change Directory</a:t>
            </a:r>
          </a:p>
          <a:p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cd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..</a:t>
            </a:r>
            <a:r>
              <a:rPr lang="en-US" sz="2800" dirty="0">
                <a:solidFill>
                  <a:schemeClr val="tx1"/>
                </a:solidFill>
              </a:rPr>
              <a:t>  </a:t>
            </a:r>
            <a:r>
              <a:rPr lang="en-US" sz="2200" b="1" dirty="0">
                <a:solidFill>
                  <a:srgbClr val="0070C0"/>
                </a:solidFill>
                <a:sym typeface="Wingdings" pitchFamily="2" charset="2"/>
              </a:rPr>
              <a:t></a:t>
            </a:r>
            <a:r>
              <a:rPr lang="en-US" sz="1900" dirty="0">
                <a:solidFill>
                  <a:schemeClr val="tx1"/>
                </a:solidFill>
              </a:rPr>
              <a:t> </a:t>
            </a:r>
            <a:r>
              <a:rPr lang="en-US" sz="2800" dirty="0">
                <a:solidFill>
                  <a:schemeClr val="tx1"/>
                </a:solidFill>
              </a:rPr>
              <a:t>Move level up</a:t>
            </a:r>
          </a:p>
          <a:p>
            <a:r>
              <a:rPr lang="en-US" dirty="0">
                <a:solidFill>
                  <a:srgbClr val="0070C0"/>
                </a:solidFill>
              </a:rPr>
              <a:t> ls  </a:t>
            </a:r>
            <a:r>
              <a:rPr lang="en-US" sz="2200" dirty="0">
                <a:solidFill>
                  <a:srgbClr val="0070C0"/>
                </a:solidFill>
                <a:sym typeface="Wingdings" pitchFamily="2" charset="2"/>
              </a:rPr>
              <a:t></a:t>
            </a:r>
            <a:r>
              <a:rPr lang="en-US" sz="3200" dirty="0"/>
              <a:t>Lists all files and directories in the present working directory</a:t>
            </a:r>
            <a:endParaRPr lang="en-US" sz="3200" dirty="0">
              <a:solidFill>
                <a:srgbClr val="0070C0"/>
              </a:solidFill>
            </a:endParaRPr>
          </a:p>
          <a:p>
            <a:r>
              <a:rPr lang="en-US" dirty="0">
                <a:solidFill>
                  <a:srgbClr val="0070C0"/>
                </a:solidFill>
              </a:rPr>
              <a:t>  </a:t>
            </a:r>
            <a:r>
              <a:rPr lang="en-US" dirty="0" err="1">
                <a:solidFill>
                  <a:srgbClr val="0070C0"/>
                </a:solidFill>
              </a:rPr>
              <a:t>pwd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sz="2200" dirty="0">
                <a:solidFill>
                  <a:srgbClr val="0070C0"/>
                </a:solidFill>
                <a:sym typeface="Wingdings" pitchFamily="2" charset="2"/>
              </a:rPr>
              <a:t> </a:t>
            </a:r>
            <a:r>
              <a:rPr lang="en-US" sz="2200" dirty="0">
                <a:solidFill>
                  <a:schemeClr val="tx1"/>
                </a:solidFill>
                <a:sym typeface="Wingdings" pitchFamily="2" charset="2"/>
              </a:rPr>
              <a:t>Prime Working Directory (</a:t>
            </a:r>
            <a:r>
              <a:rPr lang="en-US" sz="2200" b="1" dirty="0">
                <a:solidFill>
                  <a:srgbClr val="C00000"/>
                </a:solidFill>
                <a:sym typeface="Wingdings" pitchFamily="2" charset="2"/>
              </a:rPr>
              <a:t>Your Current Working Directory)</a:t>
            </a:r>
            <a:endParaRPr lang="en-US" b="1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53553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10518485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685800" lvl="0" indent="-6858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Arial" panose="020B0604020202020204" pitchFamily="34" charset="0"/>
              <a:buChar char="•"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Installing Python Via Anaconda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dirty="0"/>
              <a:t>Click or copy and paste the link below</a:t>
            </a:r>
          </a:p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700" dirty="0"/>
              <a:t>and follow the instructions</a:t>
            </a:r>
          </a:p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300" dirty="0">
                <a:solidFill>
                  <a:schemeClr val="accent6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www.anaconda.com/download</a:t>
            </a:r>
            <a:endParaRPr lang="en-US" sz="4300" dirty="0">
              <a:solidFill>
                <a:schemeClr val="accent6">
                  <a:lumMod val="75000"/>
                </a:schemeClr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959912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Choose your operating system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AD27AF8-84ED-EF4B-BE6A-4D052FD4EA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625600"/>
            <a:ext cx="9982200" cy="4238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4830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959912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Click on the orange box from the downloads 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D6E9BA61-6EFC-9640-9831-FA04446CA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2506500"/>
            <a:ext cx="8121350" cy="43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4062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959912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Click on allow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B554E176-616C-9C43-8BA3-3A99BA81AC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5200" y="1865150"/>
            <a:ext cx="7721600" cy="435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644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959912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Click on continue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014D60D1-4C67-814D-BB7F-D952A5D00A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589" y="2003737"/>
            <a:ext cx="7620000" cy="425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1142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5"/>
          <p:cNvSpPr txBox="1">
            <a:spLocks noGrp="1"/>
          </p:cNvSpPr>
          <p:nvPr>
            <p:ph type="title"/>
          </p:nvPr>
        </p:nvSpPr>
        <p:spPr>
          <a:xfrm>
            <a:off x="672029" y="570925"/>
            <a:ext cx="9599121" cy="13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0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Click on continue</a:t>
            </a:r>
            <a:endParaRPr sz="5200"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78" name="Google Shape;78;p5"/>
          <p:cNvSpPr txBox="1">
            <a:spLocks noGrp="1"/>
          </p:cNvSpPr>
          <p:nvPr>
            <p:ph type="body" idx="1"/>
          </p:nvPr>
        </p:nvSpPr>
        <p:spPr>
          <a:xfrm>
            <a:off x="672029" y="1955425"/>
            <a:ext cx="8592321" cy="43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700" dirty="0"/>
          </a:p>
          <a:p>
            <a:pPr marL="0" indent="0">
              <a:spcBef>
                <a:spcPts val="0"/>
              </a:spcBef>
              <a:buNone/>
            </a:pPr>
            <a:br>
              <a:rPr lang="en-US" sz="4300" dirty="0"/>
            </a:b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4300" dirty="0"/>
          </a:p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 dirty="0"/>
          </a:p>
          <a:p>
            <a:pPr marL="457200" lvl="1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endParaRPr sz="3700" dirty="0">
              <a:solidFill>
                <a:srgbClr val="1F3864"/>
              </a:solidFill>
            </a:endParaRPr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188AA41C-CB8E-0443-996E-0104B93302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7000" y="1676400"/>
            <a:ext cx="7867350" cy="457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107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E4168-8F3C-3D43-8974-6BDB0BFB9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523" y="365125"/>
            <a:ext cx="8650077" cy="1325563"/>
          </a:xfrm>
        </p:spPr>
        <p:txBody>
          <a:bodyPr/>
          <a:lstStyle/>
          <a:p>
            <a:r>
              <a:rPr lang="en-US" dirty="0"/>
              <a:t>Click on agree and install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93CD181-E056-7D4D-BCC4-65D2465C3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4250" y="1690688"/>
            <a:ext cx="7067550" cy="4545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5180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E4168-8F3C-3D43-8974-6BDB0BFB9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523" y="365125"/>
            <a:ext cx="11571077" cy="1325563"/>
          </a:xfrm>
        </p:spPr>
        <p:txBody>
          <a:bodyPr/>
          <a:lstStyle/>
          <a:p>
            <a:r>
              <a:rPr lang="en-US" dirty="0"/>
              <a:t>Click on Ok and allow the installation  </a:t>
            </a:r>
          </a:p>
        </p:txBody>
      </p:sp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640A010-45B5-944A-9864-198F4FD18B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800" y="1825624"/>
            <a:ext cx="6502400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5918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3B6EB9-B041-4466-8C8E-ADB7F266F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OOP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DB84FE-D4DE-4192-9882-BF3D49167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20116" y="1690688"/>
            <a:ext cx="8094617" cy="4351338"/>
          </a:xfrm>
        </p:spPr>
        <p:txBody>
          <a:bodyPr/>
          <a:lstStyle/>
          <a:p>
            <a:r>
              <a:rPr lang="en-US" b="1" dirty="0"/>
              <a:t>class</a:t>
            </a:r>
            <a:r>
              <a:rPr lang="en-US" dirty="0"/>
              <a:t> </a:t>
            </a:r>
            <a:r>
              <a:rPr lang="en-US" b="1" dirty="0" err="1">
                <a:solidFill>
                  <a:srgbClr val="FF0000"/>
                </a:solidFill>
              </a:rPr>
              <a:t>NameOfClass</a:t>
            </a:r>
            <a:r>
              <a:rPr lang="en-US" b="1" dirty="0">
                <a:solidFill>
                  <a:srgbClr val="FF0000"/>
                </a:solidFill>
              </a:rPr>
              <a:t>():</a:t>
            </a:r>
          </a:p>
          <a:p>
            <a:pPr lvl="1"/>
            <a:r>
              <a:rPr lang="en-US" b="1" dirty="0"/>
              <a:t>d</a:t>
            </a:r>
            <a:r>
              <a:rPr lang="en-US" b="1"/>
              <a:t>ef</a:t>
            </a:r>
            <a:r>
              <a:rPr lang="en-US" b="1" dirty="0">
                <a:solidFill>
                  <a:schemeClr val="accent2"/>
                </a:solidFill>
              </a:rPr>
              <a:t>__</a:t>
            </a:r>
            <a:r>
              <a:rPr lang="en-US" b="1" dirty="0" err="1">
                <a:solidFill>
                  <a:schemeClr val="accent2"/>
                </a:solidFill>
              </a:rPr>
              <a:t>init</a:t>
            </a:r>
            <a:r>
              <a:rPr lang="en-US" b="1" dirty="0">
                <a:solidFill>
                  <a:schemeClr val="accent2"/>
                </a:solidFill>
              </a:rPr>
              <a:t>__</a:t>
            </a:r>
            <a:r>
              <a:rPr lang="en-US" b="1" dirty="0">
                <a:solidFill>
                  <a:schemeClr val="bg2"/>
                </a:solidFill>
              </a:rPr>
              <a:t>(</a:t>
            </a:r>
            <a:r>
              <a:rPr lang="en-US" b="1" dirty="0"/>
              <a:t>self,param1,param2): </a:t>
            </a:r>
          </a:p>
          <a:p>
            <a:pPr lvl="1"/>
            <a:r>
              <a:rPr lang="en-US" b="1" dirty="0"/>
              <a:t>		</a:t>
            </a:r>
            <a:r>
              <a:rPr lang="en-US" b="1" dirty="0">
                <a:solidFill>
                  <a:schemeClr val="accent6"/>
                </a:solidFill>
              </a:rPr>
              <a:t>self</a:t>
            </a:r>
            <a:r>
              <a:rPr lang="en-US" b="1" dirty="0"/>
              <a:t>.</a:t>
            </a:r>
            <a:r>
              <a:rPr lang="en-US" b="1" dirty="0">
                <a:solidFill>
                  <a:schemeClr val="accent1"/>
                </a:solidFill>
              </a:rPr>
              <a:t>param1 = param1</a:t>
            </a:r>
          </a:p>
          <a:p>
            <a:pPr lvl="1"/>
            <a:r>
              <a:rPr lang="en-US" b="1" dirty="0"/>
              <a:t>		</a:t>
            </a:r>
            <a:r>
              <a:rPr lang="en-US" b="1" dirty="0">
                <a:solidFill>
                  <a:schemeClr val="accent6"/>
                </a:solidFill>
              </a:rPr>
              <a:t>self</a:t>
            </a:r>
            <a:r>
              <a:rPr lang="en-US" b="1" dirty="0"/>
              <a:t>.</a:t>
            </a:r>
            <a:r>
              <a:rPr lang="en-US" b="1" dirty="0">
                <a:solidFill>
                  <a:schemeClr val="accent1"/>
                </a:solidFill>
              </a:rPr>
              <a:t>param2 = param2</a:t>
            </a:r>
          </a:p>
          <a:p>
            <a:pPr lvl="1"/>
            <a:r>
              <a:rPr lang="en-US" b="1" dirty="0"/>
              <a:t>def </a:t>
            </a:r>
            <a:r>
              <a:rPr lang="en-US" b="1" dirty="0" err="1">
                <a:solidFill>
                  <a:schemeClr val="accent2"/>
                </a:solidFill>
              </a:rPr>
              <a:t>some_method</a:t>
            </a:r>
            <a:r>
              <a:rPr lang="en-US" b="1" dirty="0">
                <a:solidFill>
                  <a:schemeClr val="accent1"/>
                </a:solidFill>
              </a:rPr>
              <a:t>(</a:t>
            </a:r>
            <a:r>
              <a:rPr lang="en-US" b="1" dirty="0">
                <a:solidFill>
                  <a:schemeClr val="accent6"/>
                </a:solidFill>
              </a:rPr>
              <a:t>self</a:t>
            </a:r>
            <a:r>
              <a:rPr lang="en-US" b="1" dirty="0">
                <a:solidFill>
                  <a:schemeClr val="accent1"/>
                </a:solidFill>
              </a:rPr>
              <a:t>):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	   </a:t>
            </a:r>
            <a:r>
              <a:rPr lang="en-US" b="1" i="1" dirty="0">
                <a:solidFill>
                  <a:schemeClr val="tx2">
                    <a:lumMod val="50000"/>
                  </a:schemeClr>
                </a:solidFill>
              </a:rPr>
              <a:t># perform some action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	   </a:t>
            </a:r>
            <a:r>
              <a:rPr lang="en-US" b="1" dirty="0">
                <a:solidFill>
                  <a:srgbClr val="002060"/>
                </a:solidFill>
              </a:rPr>
              <a:t>print</a:t>
            </a:r>
            <a:r>
              <a:rPr lang="en-US" b="1" dirty="0">
                <a:solidFill>
                  <a:schemeClr val="accent1"/>
                </a:solidFill>
              </a:rPr>
              <a:t>(self.param1)</a:t>
            </a:r>
          </a:p>
        </p:txBody>
      </p:sp>
    </p:spTree>
    <p:extLst>
      <p:ext uri="{BB962C8B-B14F-4D97-AF65-F5344CB8AC3E}">
        <p14:creationId xmlns:p14="http://schemas.microsoft.com/office/powerpoint/2010/main" val="14388567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"/>
          <p:cNvSpPr txBox="1"/>
          <p:nvPr/>
        </p:nvSpPr>
        <p:spPr>
          <a:xfrm>
            <a:off x="838200" y="-3183126"/>
            <a:ext cx="11215853" cy="2117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endParaRPr sz="3000" b="0" i="0" u="none" strike="noStrike" cap="none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1" name="Google Shape;51;p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200"/>
              <a:buFont typeface="Libre Franklin Thin"/>
              <a:buNone/>
            </a:pPr>
            <a:r>
              <a:rPr lang="en-US" sz="5200" dirty="0">
                <a:latin typeface="Georgia"/>
                <a:ea typeface="Georgia"/>
                <a:cs typeface="Georgia"/>
                <a:sym typeface="Georgia"/>
              </a:rPr>
              <a:t>Learning Objectives</a:t>
            </a:r>
            <a:endParaRPr dirty="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52" name="Google Shape;52;p2"/>
          <p:cNvSpPr txBox="1">
            <a:spLocks noGrp="1"/>
          </p:cNvSpPr>
          <p:nvPr>
            <p:ph type="body" idx="1"/>
          </p:nvPr>
        </p:nvSpPr>
        <p:spPr>
          <a:xfrm>
            <a:off x="3143250" y="1825625"/>
            <a:ext cx="7127700" cy="4388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400" dirty="0">
              <a:solidFill>
                <a:srgbClr val="C00000"/>
              </a:solidFill>
            </a:endParaRPr>
          </a:p>
          <a:p>
            <a:pPr marL="228600" lvl="0" indent="-2779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ct val="100000"/>
              <a:buChar char="•"/>
            </a:pPr>
            <a:r>
              <a:rPr lang="en-US" sz="4400" dirty="0">
                <a:solidFill>
                  <a:srgbClr val="C00000"/>
                </a:solidFill>
              </a:rPr>
              <a:t> Install Git on Mac</a:t>
            </a:r>
            <a:endParaRPr sz="4400" dirty="0">
              <a:solidFill>
                <a:srgbClr val="C00000"/>
              </a:solidFill>
            </a:endParaRPr>
          </a:p>
          <a:p>
            <a:pPr marL="228600" lvl="0" indent="0" algn="l" rtl="0">
              <a:lnSpc>
                <a:spcPct val="6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ct val="77669"/>
              <a:buNone/>
            </a:pPr>
            <a:endParaRPr sz="4400" dirty="0">
              <a:solidFill>
                <a:srgbClr val="C00000"/>
              </a:solidFill>
            </a:endParaRPr>
          </a:p>
          <a:p>
            <a:pPr marL="228600" lvl="0" indent="-27797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ct val="100000"/>
              <a:buFont typeface="Calibri"/>
              <a:buChar char="•"/>
            </a:pPr>
            <a:r>
              <a:rPr lang="en-US" sz="4400" dirty="0">
                <a:solidFill>
                  <a:srgbClr val="C00000"/>
                </a:solidFill>
              </a:rPr>
              <a:t> Install Anaconda on Mac</a:t>
            </a:r>
            <a:endParaRPr sz="4400" dirty="0">
              <a:solidFill>
                <a:srgbClr val="C00000"/>
              </a:solidFill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F3864"/>
              </a:buClr>
              <a:buSzPct val="100000"/>
              <a:buNone/>
            </a:pPr>
            <a:endParaRPr dirty="0"/>
          </a:p>
        </p:txBody>
      </p:sp>
      <p:sp>
        <p:nvSpPr>
          <p:cNvPr id="53" name="Google Shape;53;p2"/>
          <p:cNvSpPr txBox="1"/>
          <p:nvPr/>
        </p:nvSpPr>
        <p:spPr>
          <a:xfrm>
            <a:off x="10744200" y="64703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54;p2"/>
          <p:cNvSpPr txBox="1"/>
          <p:nvPr/>
        </p:nvSpPr>
        <p:spPr>
          <a:xfrm>
            <a:off x="11668539" y="646043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F3864"/>
              </a:buClr>
              <a:buSzPts val="4000"/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"/>
          <p:cNvSpPr txBox="1"/>
          <p:nvPr/>
        </p:nvSpPr>
        <p:spPr>
          <a:xfrm>
            <a:off x="838200" y="-3183126"/>
            <a:ext cx="11215853" cy="2117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endParaRPr sz="300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0" name="Google Shape;60;p3"/>
          <p:cNvSpPr txBox="1">
            <a:spLocks noGrp="1"/>
          </p:cNvSpPr>
          <p:nvPr>
            <p:ph type="title"/>
          </p:nvPr>
        </p:nvSpPr>
        <p:spPr>
          <a:xfrm>
            <a:off x="984069" y="365125"/>
            <a:ext cx="10511245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57150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200"/>
              <a:buFont typeface="Arial" panose="020B0604020202020204" pitchFamily="34" charset="0"/>
              <a:buChar char="•"/>
            </a:pPr>
            <a:r>
              <a:rPr lang="en-US" dirty="0">
                <a:latin typeface="Georgia"/>
                <a:ea typeface="Georgia"/>
                <a:cs typeface="Georgia"/>
                <a:sym typeface="Georgia"/>
              </a:rPr>
              <a:t>Installing Git On Mac</a:t>
            </a:r>
            <a:br>
              <a:rPr lang="en-US" dirty="0">
                <a:latin typeface="Georgia"/>
                <a:ea typeface="Georgia"/>
                <a:cs typeface="Georgia"/>
                <a:sym typeface="Georgia"/>
              </a:rPr>
            </a:br>
            <a:br>
              <a:rPr lang="en-US" sz="4400" dirty="0">
                <a:latin typeface="Georgia"/>
                <a:ea typeface="Georgia"/>
                <a:cs typeface="Georgia"/>
                <a:sym typeface="Georgia"/>
              </a:rPr>
            </a:br>
            <a:r>
              <a:rPr lang="en-US" sz="3600" dirty="0">
                <a:solidFill>
                  <a:schemeClr val="accent1">
                    <a:lumMod val="50000"/>
                  </a:schemeClr>
                </a:solidFill>
                <a:latin typeface="Georgia"/>
                <a:ea typeface="Georgia"/>
                <a:cs typeface="Georgia"/>
                <a:sym typeface="Georgia"/>
              </a:rPr>
              <a:t>Click or Copy and Past The Link Below</a:t>
            </a:r>
            <a:endParaRPr sz="4800" dirty="0">
              <a:solidFill>
                <a:schemeClr val="accent1">
                  <a:lumMod val="50000"/>
                </a:schemeClr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1" name="Google Shape;61;p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950" dirty="0"/>
              <a:t> </a:t>
            </a:r>
            <a:endParaRPr sz="3950" dirty="0"/>
          </a:p>
          <a:p>
            <a:pPr marL="0" lvl="0" indent="0">
              <a:lnSpc>
                <a:spcPct val="80000"/>
              </a:lnSpc>
              <a:spcBef>
                <a:spcPts val="0"/>
              </a:spcBef>
              <a:buSzPts val="3950"/>
              <a:buNone/>
            </a:pPr>
            <a:r>
              <a:rPr lang="en-US" b="1" dirty="0"/>
              <a:t>"Git</a:t>
            </a:r>
            <a:r>
              <a:rPr lang="en-US" dirty="0"/>
              <a:t> is a free and open-source distributed version control system designed to handle everything from small to very large projects with speed and efficiency”.</a:t>
            </a:r>
          </a:p>
          <a:p>
            <a:pPr marL="0" lvl="0" indent="0">
              <a:lnSpc>
                <a:spcPct val="80000"/>
              </a:lnSpc>
              <a:spcBef>
                <a:spcPts val="0"/>
              </a:spcBef>
              <a:buSzPts val="3950"/>
              <a:buNone/>
            </a:pPr>
            <a:r>
              <a:rPr lang="en-US" sz="3950" dirty="0">
                <a:solidFill>
                  <a:srgbClr val="C00000"/>
                </a:solidFill>
                <a:hlinkClick r:id="rId3"/>
              </a:rPr>
              <a:t>https://git-scm.com</a:t>
            </a:r>
            <a:endParaRPr lang="en-US" sz="3950" dirty="0">
              <a:solidFill>
                <a:srgbClr val="C00000"/>
              </a:solidFill>
            </a:endParaRPr>
          </a:p>
          <a:p>
            <a:pPr marL="0" lvl="0" indent="0">
              <a:lnSpc>
                <a:spcPct val="80000"/>
              </a:lnSpc>
              <a:spcBef>
                <a:spcPts val="0"/>
              </a:spcBef>
              <a:buSzPts val="3950"/>
              <a:buNone/>
            </a:pPr>
            <a:endParaRPr sz="3950" dirty="0">
              <a:solidFill>
                <a:srgbClr val="C00000"/>
              </a:solidFill>
            </a:endParaRPr>
          </a:p>
        </p:txBody>
      </p:sp>
      <p:sp>
        <p:nvSpPr>
          <p:cNvPr id="62" name="Google Shape;62;p3"/>
          <p:cNvSpPr txBox="1"/>
          <p:nvPr/>
        </p:nvSpPr>
        <p:spPr>
          <a:xfrm>
            <a:off x="10744200" y="64703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3" name="Google Shape;63;p3"/>
          <p:cNvSpPr txBox="1"/>
          <p:nvPr/>
        </p:nvSpPr>
        <p:spPr>
          <a:xfrm>
            <a:off x="11668539" y="646043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726F2-D0BE-C14B-988E-C1D22AA18C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899" y="365125"/>
            <a:ext cx="10650921" cy="1325563"/>
          </a:xfrm>
        </p:spPr>
        <p:txBody>
          <a:bodyPr/>
          <a:lstStyle/>
          <a:p>
            <a:r>
              <a:rPr lang="en-US" dirty="0"/>
              <a:t>Choose Your Operating System</a:t>
            </a:r>
          </a:p>
        </p:txBody>
      </p:sp>
      <p:pic>
        <p:nvPicPr>
          <p:cNvPr id="5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58667521-5D7B-2748-BF5A-74FADA0C67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232" y="1473200"/>
            <a:ext cx="8181305" cy="421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56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46D13-FEB5-6441-88E0-A94EB19266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977" y="80677"/>
            <a:ext cx="11181806" cy="1325563"/>
          </a:xfrm>
        </p:spPr>
        <p:txBody>
          <a:bodyPr/>
          <a:lstStyle/>
          <a:p>
            <a:r>
              <a:rPr lang="en-US" sz="4800" b="1" dirty="0"/>
              <a:t>Click on Installer from Binary Installer</a:t>
            </a:r>
          </a:p>
        </p:txBody>
      </p:sp>
      <p:pic>
        <p:nvPicPr>
          <p:cNvPr id="8" name="Picture 7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9BD0FBA9-9C1D-4511-91D4-3E4888531C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6097" y="1114697"/>
            <a:ext cx="8158486" cy="488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639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39BC-F4E4-A247-80FF-4D1F9C1B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674" y="365125"/>
            <a:ext cx="7278926" cy="1325563"/>
          </a:xfrm>
        </p:spPr>
        <p:txBody>
          <a:bodyPr/>
          <a:lstStyle/>
          <a:p>
            <a:r>
              <a:rPr lang="en-US" dirty="0"/>
              <a:t>Click on Download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23A0526-7A8D-0047-A79E-FEA79A560C8D}"/>
                  </a:ext>
                </a:extLst>
              </p14:cNvPr>
              <p14:cNvContentPartPr/>
              <p14:nvPr/>
            </p14:nvContentPartPr>
            <p14:xfrm>
              <a:off x="6363977" y="1099594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23A0526-7A8D-0047-A79E-FEA79A560C8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55337" y="109059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DE1043F-709A-3149-9BC2-3AB44915FD66}"/>
                  </a:ext>
                </a:extLst>
              </p14:cNvPr>
              <p14:cNvContentPartPr/>
              <p14:nvPr/>
            </p14:nvContentPartPr>
            <p14:xfrm>
              <a:off x="6348137" y="1039474"/>
              <a:ext cx="360" cy="75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DE1043F-709A-3149-9BC2-3AB44915FD6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39497" y="1030474"/>
                <a:ext cx="18000" cy="2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6B34D86-E964-E54D-8804-1C015C8C6783}"/>
                  </a:ext>
                </a:extLst>
              </p14:cNvPr>
              <p14:cNvContentPartPr/>
              <p14:nvPr/>
            </p14:nvContentPartPr>
            <p14:xfrm>
              <a:off x="4936577" y="751577"/>
              <a:ext cx="360" cy="3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6B34D86-E964-E54D-8804-1C015C8C678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27937" y="742937"/>
                <a:ext cx="18000" cy="2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9B37AEC-626B-B84C-B81F-05729DF48B38}"/>
                  </a:ext>
                </a:extLst>
              </p14:cNvPr>
              <p14:cNvContentPartPr/>
              <p14:nvPr/>
            </p14:nvContentPartPr>
            <p14:xfrm>
              <a:off x="2712497" y="1778914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9B37AEC-626B-B84C-B81F-05729DF48B3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03857" y="176991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B936409-B483-7B47-889E-942754FBE069}"/>
                  </a:ext>
                </a:extLst>
              </p14:cNvPr>
              <p14:cNvContentPartPr/>
              <p14:nvPr/>
            </p14:nvContentPartPr>
            <p14:xfrm>
              <a:off x="3645257" y="1018234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B936409-B483-7B47-889E-942754FBE0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36617" y="1009234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10" name="Picture 9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4505431-482C-E64A-9B01-614CC659FE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551049" y="1489646"/>
            <a:ext cx="8928277" cy="4253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1080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39BC-F4E4-A247-80FF-4D1F9C1B9C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0560" y="365125"/>
            <a:ext cx="10623736" cy="1325563"/>
          </a:xfrm>
        </p:spPr>
        <p:txBody>
          <a:bodyPr/>
          <a:lstStyle/>
          <a:p>
            <a:r>
              <a:rPr lang="en-US" sz="4400" dirty="0"/>
              <a:t>From Downloads, lick On Orange Box, Click on Continue, and Install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623A0526-7A8D-0047-A79E-FEA79A560C8D}"/>
                  </a:ext>
                </a:extLst>
              </p14:cNvPr>
              <p14:cNvContentPartPr/>
              <p14:nvPr/>
            </p14:nvContentPartPr>
            <p14:xfrm>
              <a:off x="6363977" y="1099594"/>
              <a:ext cx="360" cy="36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623A0526-7A8D-0047-A79E-FEA79A560C8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354977" y="109059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6DE1043F-709A-3149-9BC2-3AB44915FD66}"/>
                  </a:ext>
                </a:extLst>
              </p14:cNvPr>
              <p14:cNvContentPartPr/>
              <p14:nvPr/>
            </p14:nvContentPartPr>
            <p14:xfrm>
              <a:off x="6348137" y="1039474"/>
              <a:ext cx="360" cy="75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6DE1043F-709A-3149-9BC2-3AB44915FD6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339137" y="1030883"/>
                <a:ext cx="18000" cy="24398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6B34D86-E964-E54D-8804-1C015C8C6783}"/>
                  </a:ext>
                </a:extLst>
              </p14:cNvPr>
              <p14:cNvContentPartPr/>
              <p14:nvPr/>
            </p14:nvContentPartPr>
            <p14:xfrm>
              <a:off x="4936577" y="751577"/>
              <a:ext cx="360" cy="36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6B34D86-E964-E54D-8804-1C015C8C678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927577" y="741577"/>
                <a:ext cx="18000" cy="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9B37AEC-626B-B84C-B81F-05729DF48B38}"/>
                  </a:ext>
                </a:extLst>
              </p14:cNvPr>
              <p14:cNvContentPartPr/>
              <p14:nvPr/>
            </p14:nvContentPartPr>
            <p14:xfrm>
              <a:off x="2712497" y="1778914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9B37AEC-626B-B84C-B81F-05729DF48B3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03497" y="1769914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B936409-B483-7B47-889E-942754FBE069}"/>
                  </a:ext>
                </a:extLst>
              </p14:cNvPr>
              <p14:cNvContentPartPr/>
              <p14:nvPr/>
            </p14:nvContentPartPr>
            <p14:xfrm>
              <a:off x="3645257" y="1018234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B936409-B483-7B47-889E-942754FBE0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36257" y="1009234"/>
                <a:ext cx="18000" cy="1800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Picture 8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A06592CC-7CD1-42D7-8D8B-34497C84A042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40245" y="2343797"/>
            <a:ext cx="7163168" cy="316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2557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76275F-C68F-4B4E-ABCB-90EF7C5C3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Git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2D6B7-728A-0145-A173-667E12A530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text, screenshot, electronics, display&#10;&#10;Description automatically generated">
            <a:extLst>
              <a:ext uri="{FF2B5EF4-FFF2-40B4-BE49-F238E27FC236}">
                <a16:creationId xmlns:a16="http://schemas.microsoft.com/office/drawing/2014/main" id="{EB1F459C-2EAF-FF45-B208-7ED0834C77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485" y="1371599"/>
            <a:ext cx="9387115" cy="528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5684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"/>
          <p:cNvSpPr txBox="1"/>
          <p:nvPr/>
        </p:nvSpPr>
        <p:spPr>
          <a:xfrm>
            <a:off x="838200" y="-3183126"/>
            <a:ext cx="11215853" cy="21177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2667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endParaRPr sz="3000">
              <a:solidFill>
                <a:srgbClr val="3F3F3F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69" name="Google Shape;69;p4"/>
          <p:cNvSpPr txBox="1">
            <a:spLocks noGrp="1"/>
          </p:cNvSpPr>
          <p:nvPr>
            <p:ph type="title"/>
          </p:nvPr>
        </p:nvSpPr>
        <p:spPr>
          <a:xfrm>
            <a:off x="3143250" y="468225"/>
            <a:ext cx="7223100" cy="122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4800" dirty="0"/>
              <a:t>Configure Username and Email</a:t>
            </a:r>
          </a:p>
        </p:txBody>
      </p:sp>
      <p:sp>
        <p:nvSpPr>
          <p:cNvPr id="70" name="Google Shape;70;p4"/>
          <p:cNvSpPr txBox="1">
            <a:spLocks noGrp="1"/>
          </p:cNvSpPr>
          <p:nvPr>
            <p:ph type="body" idx="1"/>
          </p:nvPr>
        </p:nvSpPr>
        <p:spPr>
          <a:xfrm>
            <a:off x="651640" y="1825625"/>
            <a:ext cx="10930759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50" dirty="0"/>
          </a:p>
          <a:p>
            <a:pPr marL="0" indent="0">
              <a:buNone/>
            </a:pPr>
            <a:r>
              <a:rPr lang="en-US" dirty="0"/>
              <a:t>git config  --global  user.name  “</a:t>
            </a:r>
            <a:r>
              <a:rPr lang="en-US" i="1" dirty="0">
                <a:solidFill>
                  <a:srgbClr val="C00000"/>
                </a:solidFill>
              </a:rPr>
              <a:t>Your name</a:t>
            </a:r>
            <a:r>
              <a:rPr lang="en-US" dirty="0"/>
              <a:t>”</a:t>
            </a:r>
          </a:p>
          <a:p>
            <a:pPr marL="0" indent="0">
              <a:buNone/>
            </a:pPr>
            <a:r>
              <a:rPr lang="en-US" dirty="0"/>
              <a:t>git config  --global  </a:t>
            </a:r>
            <a:r>
              <a:rPr lang="en-US" dirty="0" err="1"/>
              <a:t>user.email</a:t>
            </a:r>
            <a:r>
              <a:rPr lang="en-US" dirty="0"/>
              <a:t>  “</a:t>
            </a:r>
            <a:r>
              <a:rPr lang="en-US" i="1" dirty="0">
                <a:solidFill>
                  <a:srgbClr val="C00000"/>
                </a:solidFill>
              </a:rPr>
              <a:t>Your email</a:t>
            </a:r>
            <a:r>
              <a:rPr lang="en-US" dirty="0"/>
              <a:t>”</a:t>
            </a:r>
          </a:p>
          <a:p>
            <a:pPr marL="114300" indent="0">
              <a:buNone/>
            </a:pPr>
            <a:r>
              <a:rPr lang="en-US"/>
              <a:t>git </a:t>
            </a:r>
            <a:r>
              <a:rPr lang="en-US" dirty="0"/>
              <a:t>config  --list</a:t>
            </a:r>
          </a:p>
          <a:p>
            <a:pPr marL="114300" indent="0">
              <a:buNone/>
            </a:pPr>
            <a:r>
              <a:rPr lang="en-US" dirty="0"/>
              <a:t>to confirm your changes </a:t>
            </a:r>
            <a:r>
              <a:rPr lang="en-US" sz="2400" b="1" dirty="0">
                <a:solidFill>
                  <a:srgbClr val="FF0000"/>
                </a:solidFill>
              </a:rPr>
              <a:t>(You should see your username and email)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71" name="Google Shape;71;p4"/>
          <p:cNvSpPr txBox="1"/>
          <p:nvPr/>
        </p:nvSpPr>
        <p:spPr>
          <a:xfrm>
            <a:off x="10744200" y="6470374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2" name="Google Shape;72;p4"/>
          <p:cNvSpPr txBox="1"/>
          <p:nvPr/>
        </p:nvSpPr>
        <p:spPr>
          <a:xfrm>
            <a:off x="11668539" y="6460435"/>
            <a:ext cx="184731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887</TotalTime>
  <Words>303</Words>
  <Application>Microsoft Macintosh PowerPoint</Application>
  <PresentationFormat>Widescreen</PresentationFormat>
  <Paragraphs>78</Paragraphs>
  <Slides>20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Calibri</vt:lpstr>
      <vt:lpstr>Wingdings</vt:lpstr>
      <vt:lpstr>Arial</vt:lpstr>
      <vt:lpstr>Libre Franklin Thin</vt:lpstr>
      <vt:lpstr>Georgia</vt:lpstr>
      <vt:lpstr>Office Theme</vt:lpstr>
      <vt:lpstr>VADSTI Spring 25  Setting The Working Environment For Mac</vt:lpstr>
      <vt:lpstr>Learning Objectives</vt:lpstr>
      <vt:lpstr>Installing Git On Mac  Click or Copy and Past The Link Below</vt:lpstr>
      <vt:lpstr>Choose Your Operating System</vt:lpstr>
      <vt:lpstr>Click on Installer from Binary Installer</vt:lpstr>
      <vt:lpstr>Click on Download</vt:lpstr>
      <vt:lpstr>From Downloads, lick On Orange Box, Click on Continue, and Install</vt:lpstr>
      <vt:lpstr>Open Git</vt:lpstr>
      <vt:lpstr>Configure Username and Email</vt:lpstr>
      <vt:lpstr>Basic Git Commands</vt:lpstr>
      <vt:lpstr>Installing Python Via Anaconda</vt:lpstr>
      <vt:lpstr>Choose your operating system</vt:lpstr>
      <vt:lpstr>Click on the orange box from the downloads </vt:lpstr>
      <vt:lpstr>Click on allow</vt:lpstr>
      <vt:lpstr>Click on continue</vt:lpstr>
      <vt:lpstr>Click on continue</vt:lpstr>
      <vt:lpstr>Click on agree and install</vt:lpstr>
      <vt:lpstr>Click on Ok and allow the installation  </vt:lpstr>
      <vt:lpstr>OOP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an Information System?</dc:title>
  <dc:creator>Jones, Anthony E</dc:creator>
  <cp:lastModifiedBy>Doumbia, Moussa</cp:lastModifiedBy>
  <cp:revision>35</cp:revision>
  <dcterms:created xsi:type="dcterms:W3CDTF">2020-05-18T22:25:04Z</dcterms:created>
  <dcterms:modified xsi:type="dcterms:W3CDTF">2025-02-05T12:52:50Z</dcterms:modified>
</cp:coreProperties>
</file>